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x="18288000" cy="10287000"/>
  <p:notesSz cx="6858000" cy="9144000"/>
  <p:embeddedFontLst>
    <p:embeddedFont>
      <p:font typeface="Poppins Bold" charset="1" panose="00000800000000000000"/>
      <p:regular r:id="rId21"/>
    </p:embeddedFont>
    <p:embeddedFont>
      <p:font typeface="Poppins" charset="1" panose="0000050000000000000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VAGpQbDvi5w.mp4" Type="http://schemas.openxmlformats.org/officeDocument/2006/relationships/video"/><Relationship Id="rId4" Target="../media/VAGpQbDvi5w.mp4" Type="http://schemas.microsoft.com/office/2007/relationships/media"/><Relationship Id="rId5" Target="../media/image2.png" Type="http://schemas.openxmlformats.org/officeDocument/2006/relationships/image"/><Relationship Id="rId6" Target="../media/image3.svg" Type="http://schemas.openxmlformats.org/officeDocument/2006/relationships/image"/><Relationship Id="rId7" Target="../media/image4.png" Type="http://schemas.openxmlformats.org/officeDocument/2006/relationships/image"/><Relationship Id="rId8" Target="../media/image5.svg" Type="http://schemas.openxmlformats.org/officeDocument/2006/relationships/image"/><Relationship Id="rId9" Target="../media/image6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26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27.jpeg" Type="http://schemas.openxmlformats.org/officeDocument/2006/relationships/image"/><Relationship Id="rId7" Target="../media/image28.jpe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29.png" Type="http://schemas.openxmlformats.org/officeDocument/2006/relationships/image"/><Relationship Id="rId5" Target="../media/image30.svg" Type="http://schemas.openxmlformats.org/officeDocument/2006/relationships/image"/><Relationship Id="rId6" Target="../media/image31.jpe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32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33.png" Type="http://schemas.openxmlformats.org/officeDocument/2006/relationships/image"/><Relationship Id="rId7" Target="../media/image34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jpeg" Type="http://schemas.openxmlformats.org/officeDocument/2006/relationships/image"/><Relationship Id="rId3" Target="../media/VAGpQXC2Xuk.mp4" Type="http://schemas.openxmlformats.org/officeDocument/2006/relationships/video"/><Relationship Id="rId4" Target="../media/VAGpQXC2Xuk.mp4" Type="http://schemas.microsoft.com/office/2007/relationships/media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6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.jpeg" Type="http://schemas.openxmlformats.org/officeDocument/2006/relationships/image"/><Relationship Id="rId11" Target="../media/image14.jpeg" Type="http://schemas.openxmlformats.org/officeDocument/2006/relationships/image"/><Relationship Id="rId12" Target="../media/image15.png" Type="http://schemas.openxmlformats.org/officeDocument/2006/relationships/image"/><Relationship Id="rId13" Target="../media/image16.svg" Type="http://schemas.openxmlformats.org/officeDocument/2006/relationships/image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7.jpeg" Type="http://schemas.openxmlformats.org/officeDocument/2006/relationships/image"/><Relationship Id="rId5" Target="../media/image8.jpeg" Type="http://schemas.openxmlformats.org/officeDocument/2006/relationships/image"/><Relationship Id="rId6" Target="../media/image9.jpeg" Type="http://schemas.openxmlformats.org/officeDocument/2006/relationships/image"/><Relationship Id="rId7" Target="../media/image10.png" Type="http://schemas.openxmlformats.org/officeDocument/2006/relationships/image"/><Relationship Id="rId8" Target="../media/image11.svg" Type="http://schemas.openxmlformats.org/officeDocument/2006/relationships/image"/><Relationship Id="rId9" Target="../media/image12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17.png" Type="http://schemas.openxmlformats.org/officeDocument/2006/relationships/image"/><Relationship Id="rId7" Target="../media/image18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19.png" Type="http://schemas.openxmlformats.org/officeDocument/2006/relationships/image"/><Relationship Id="rId7" Target="../media/image20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21.jpeg" Type="http://schemas.openxmlformats.org/officeDocument/2006/relationships/image"/><Relationship Id="rId5" Target="../media/image2.png" Type="http://schemas.openxmlformats.org/officeDocument/2006/relationships/image"/><Relationship Id="rId6" Target="../media/image3.svg" Type="http://schemas.openxmlformats.org/officeDocument/2006/relationships/image"/><Relationship Id="rId7" Target="../media/image22.png" Type="http://schemas.openxmlformats.org/officeDocument/2006/relationships/image"/><Relationship Id="rId8" Target="../media/image23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jpeg" Type="http://schemas.openxmlformats.org/officeDocument/2006/relationships/image"/><Relationship Id="rId3" Target="../media/image25.pn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4.png" Type="http://schemas.openxmlformats.org/officeDocument/2006/relationships/image"/><Relationship Id="rId7" Target="../media/image5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6812280" y="425840"/>
            <a:ext cx="5528815" cy="9756733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0">
            <a:off x="-2848462" y="4475980"/>
            <a:ext cx="13850300" cy="6249948"/>
          </a:xfrm>
          <a:custGeom>
            <a:avLst/>
            <a:gdLst/>
            <a:ahLst/>
            <a:cxnLst/>
            <a:rect r="r" b="b" t="t" l="l"/>
            <a:pathLst>
              <a:path h="6249948" w="13850300">
                <a:moveTo>
                  <a:pt x="0" y="0"/>
                </a:moveTo>
                <a:lnTo>
                  <a:pt x="13850300" y="0"/>
                </a:lnTo>
                <a:lnTo>
                  <a:pt x="13850300" y="6249948"/>
                </a:lnTo>
                <a:lnTo>
                  <a:pt x="0" y="624994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001838" y="6152678"/>
            <a:ext cx="10134625" cy="4573249"/>
          </a:xfrm>
          <a:custGeom>
            <a:avLst/>
            <a:gdLst/>
            <a:ahLst/>
            <a:cxnLst/>
            <a:rect r="r" b="b" t="t" l="l"/>
            <a:pathLst>
              <a:path h="4573249" w="10134625">
                <a:moveTo>
                  <a:pt x="0" y="0"/>
                </a:moveTo>
                <a:lnTo>
                  <a:pt x="10134624" y="0"/>
                </a:lnTo>
                <a:lnTo>
                  <a:pt x="10134624" y="4573250"/>
                </a:lnTo>
                <a:lnTo>
                  <a:pt x="0" y="457325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495341" y="-496152"/>
            <a:ext cx="5147619" cy="4972132"/>
          </a:xfrm>
          <a:custGeom>
            <a:avLst/>
            <a:gdLst/>
            <a:ahLst/>
            <a:cxnLst/>
            <a:rect r="r" b="b" t="t" l="l"/>
            <a:pathLst>
              <a:path h="4972132" w="5147619">
                <a:moveTo>
                  <a:pt x="0" y="0"/>
                </a:moveTo>
                <a:lnTo>
                  <a:pt x="5147618" y="0"/>
                </a:lnTo>
                <a:lnTo>
                  <a:pt x="5147618" y="4972132"/>
                </a:lnTo>
                <a:lnTo>
                  <a:pt x="0" y="497213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15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0" y="4475980"/>
            <a:ext cx="4707939" cy="5706593"/>
          </a:xfrm>
          <a:custGeom>
            <a:avLst/>
            <a:gdLst/>
            <a:ahLst/>
            <a:cxnLst/>
            <a:rect r="r" b="b" t="t" l="l"/>
            <a:pathLst>
              <a:path h="5706593" w="4707939">
                <a:moveTo>
                  <a:pt x="0" y="0"/>
                </a:moveTo>
                <a:lnTo>
                  <a:pt x="4707939" y="0"/>
                </a:lnTo>
                <a:lnTo>
                  <a:pt x="4707939" y="5706593"/>
                </a:lnTo>
                <a:lnTo>
                  <a:pt x="0" y="570659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212505" y="6724783"/>
            <a:ext cx="8362218" cy="3773451"/>
          </a:xfrm>
          <a:custGeom>
            <a:avLst/>
            <a:gdLst/>
            <a:ahLst/>
            <a:cxnLst/>
            <a:rect r="r" b="b" t="t" l="l"/>
            <a:pathLst>
              <a:path h="3773451" w="8362218">
                <a:moveTo>
                  <a:pt x="0" y="0"/>
                </a:moveTo>
                <a:lnTo>
                  <a:pt x="8362218" y="0"/>
                </a:lnTo>
                <a:lnTo>
                  <a:pt x="8362218" y="3773451"/>
                </a:lnTo>
                <a:lnTo>
                  <a:pt x="0" y="37734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074640" y="-1457366"/>
            <a:ext cx="5147619" cy="4972132"/>
          </a:xfrm>
          <a:custGeom>
            <a:avLst/>
            <a:gdLst/>
            <a:ahLst/>
            <a:cxnLst/>
            <a:rect r="r" b="b" t="t" l="l"/>
            <a:pathLst>
              <a:path h="4972132" w="5147619">
                <a:moveTo>
                  <a:pt x="0" y="0"/>
                </a:moveTo>
                <a:lnTo>
                  <a:pt x="5147618" y="0"/>
                </a:lnTo>
                <a:lnTo>
                  <a:pt x="5147618" y="4972132"/>
                </a:lnTo>
                <a:lnTo>
                  <a:pt x="0" y="49721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-254884" y="7604781"/>
            <a:ext cx="6243219" cy="2817253"/>
          </a:xfrm>
          <a:custGeom>
            <a:avLst/>
            <a:gdLst/>
            <a:ahLst/>
            <a:cxnLst/>
            <a:rect r="r" b="b" t="t" l="l"/>
            <a:pathLst>
              <a:path h="2817253" w="6243219">
                <a:moveTo>
                  <a:pt x="6243220" y="0"/>
                </a:moveTo>
                <a:lnTo>
                  <a:pt x="0" y="0"/>
                </a:lnTo>
                <a:lnTo>
                  <a:pt x="0" y="2817253"/>
                </a:lnTo>
                <a:lnTo>
                  <a:pt x="6243220" y="2817253"/>
                </a:lnTo>
                <a:lnTo>
                  <a:pt x="6243220" y="0"/>
                </a:lnTo>
                <a:close/>
              </a:path>
            </a:pathLst>
          </a:custGeom>
          <a:blipFill>
            <a:blip r:embed="rId2">
              <a:alphaModFix amt="1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5988336" y="7680981"/>
            <a:ext cx="6243219" cy="2817253"/>
          </a:xfrm>
          <a:custGeom>
            <a:avLst/>
            <a:gdLst/>
            <a:ahLst/>
            <a:cxnLst/>
            <a:rect r="r" b="b" t="t" l="l"/>
            <a:pathLst>
              <a:path h="2817253" w="6243219">
                <a:moveTo>
                  <a:pt x="6243219" y="0"/>
                </a:moveTo>
                <a:lnTo>
                  <a:pt x="0" y="0"/>
                </a:lnTo>
                <a:lnTo>
                  <a:pt x="0" y="2817253"/>
                </a:lnTo>
                <a:lnTo>
                  <a:pt x="6243219" y="2817253"/>
                </a:lnTo>
                <a:lnTo>
                  <a:pt x="6243219" y="0"/>
                </a:lnTo>
                <a:close/>
              </a:path>
            </a:pathLst>
          </a:custGeom>
          <a:blipFill>
            <a:blip r:embed="rId2">
              <a:alphaModFix amt="1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759252" y="2030642"/>
            <a:ext cx="11374759" cy="7813818"/>
          </a:xfrm>
          <a:custGeom>
            <a:avLst/>
            <a:gdLst/>
            <a:ahLst/>
            <a:cxnLst/>
            <a:rect r="r" b="b" t="t" l="l"/>
            <a:pathLst>
              <a:path h="7813818" w="11374759">
                <a:moveTo>
                  <a:pt x="0" y="0"/>
                </a:moveTo>
                <a:lnTo>
                  <a:pt x="11374759" y="0"/>
                </a:lnTo>
                <a:lnTo>
                  <a:pt x="11374759" y="7813818"/>
                </a:lnTo>
                <a:lnTo>
                  <a:pt x="0" y="781381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501044"/>
            <a:ext cx="5461104" cy="11219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87"/>
              </a:lnSpc>
            </a:pPr>
            <a:r>
              <a:rPr lang="en-US" b="true" sz="7830">
                <a:solidFill>
                  <a:srgbClr val="0B5276"/>
                </a:solidFill>
                <a:latin typeface="Poppins Bold"/>
                <a:ea typeface="Poppins Bold"/>
                <a:cs typeface="Poppins Bold"/>
                <a:sym typeface="Poppins Bold"/>
              </a:rPr>
              <a:t>3D PCB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212505" y="6724783"/>
            <a:ext cx="8362218" cy="3773451"/>
          </a:xfrm>
          <a:custGeom>
            <a:avLst/>
            <a:gdLst/>
            <a:ahLst/>
            <a:cxnLst/>
            <a:rect r="r" b="b" t="t" l="l"/>
            <a:pathLst>
              <a:path h="3773451" w="8362218">
                <a:moveTo>
                  <a:pt x="0" y="0"/>
                </a:moveTo>
                <a:lnTo>
                  <a:pt x="8362218" y="0"/>
                </a:lnTo>
                <a:lnTo>
                  <a:pt x="8362218" y="3773451"/>
                </a:lnTo>
                <a:lnTo>
                  <a:pt x="0" y="37734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074640" y="-1457366"/>
            <a:ext cx="5147619" cy="4972132"/>
          </a:xfrm>
          <a:custGeom>
            <a:avLst/>
            <a:gdLst/>
            <a:ahLst/>
            <a:cxnLst/>
            <a:rect r="r" b="b" t="t" l="l"/>
            <a:pathLst>
              <a:path h="4972132" w="5147619">
                <a:moveTo>
                  <a:pt x="0" y="0"/>
                </a:moveTo>
                <a:lnTo>
                  <a:pt x="5147618" y="0"/>
                </a:lnTo>
                <a:lnTo>
                  <a:pt x="5147618" y="4972132"/>
                </a:lnTo>
                <a:lnTo>
                  <a:pt x="0" y="49721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-254884" y="7604781"/>
            <a:ext cx="6243219" cy="2817253"/>
          </a:xfrm>
          <a:custGeom>
            <a:avLst/>
            <a:gdLst/>
            <a:ahLst/>
            <a:cxnLst/>
            <a:rect r="r" b="b" t="t" l="l"/>
            <a:pathLst>
              <a:path h="2817253" w="6243219">
                <a:moveTo>
                  <a:pt x="6243220" y="0"/>
                </a:moveTo>
                <a:lnTo>
                  <a:pt x="0" y="0"/>
                </a:lnTo>
                <a:lnTo>
                  <a:pt x="0" y="2817253"/>
                </a:lnTo>
                <a:lnTo>
                  <a:pt x="6243220" y="2817253"/>
                </a:lnTo>
                <a:lnTo>
                  <a:pt x="6243220" y="0"/>
                </a:lnTo>
                <a:close/>
              </a:path>
            </a:pathLst>
          </a:custGeom>
          <a:blipFill>
            <a:blip r:embed="rId2">
              <a:alphaModFix amt="1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5988336" y="7680981"/>
            <a:ext cx="6243219" cy="2817253"/>
          </a:xfrm>
          <a:custGeom>
            <a:avLst/>
            <a:gdLst/>
            <a:ahLst/>
            <a:cxnLst/>
            <a:rect r="r" b="b" t="t" l="l"/>
            <a:pathLst>
              <a:path h="2817253" w="6243219">
                <a:moveTo>
                  <a:pt x="6243219" y="0"/>
                </a:moveTo>
                <a:lnTo>
                  <a:pt x="0" y="0"/>
                </a:lnTo>
                <a:lnTo>
                  <a:pt x="0" y="2817253"/>
                </a:lnTo>
                <a:lnTo>
                  <a:pt x="6243219" y="2817253"/>
                </a:lnTo>
                <a:lnTo>
                  <a:pt x="6243219" y="0"/>
                </a:lnTo>
                <a:close/>
              </a:path>
            </a:pathLst>
          </a:custGeom>
          <a:blipFill>
            <a:blip r:embed="rId2">
              <a:alphaModFix amt="1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28700" y="2426532"/>
            <a:ext cx="7075031" cy="5895860"/>
          </a:xfrm>
          <a:custGeom>
            <a:avLst/>
            <a:gdLst/>
            <a:ahLst/>
            <a:cxnLst/>
            <a:rect r="r" b="b" t="t" l="l"/>
            <a:pathLst>
              <a:path h="5895860" w="7075031">
                <a:moveTo>
                  <a:pt x="0" y="0"/>
                </a:moveTo>
                <a:lnTo>
                  <a:pt x="7075031" y="0"/>
                </a:lnTo>
                <a:lnTo>
                  <a:pt x="7075031" y="5895860"/>
                </a:lnTo>
                <a:lnTo>
                  <a:pt x="0" y="589586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968927" y="5029512"/>
            <a:ext cx="8290373" cy="3983895"/>
          </a:xfrm>
          <a:custGeom>
            <a:avLst/>
            <a:gdLst/>
            <a:ahLst/>
            <a:cxnLst/>
            <a:rect r="r" b="b" t="t" l="l"/>
            <a:pathLst>
              <a:path h="3983895" w="8290373">
                <a:moveTo>
                  <a:pt x="0" y="0"/>
                </a:moveTo>
                <a:lnTo>
                  <a:pt x="8290373" y="0"/>
                </a:lnTo>
                <a:lnTo>
                  <a:pt x="8290373" y="3983895"/>
                </a:lnTo>
                <a:lnTo>
                  <a:pt x="0" y="398389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501044"/>
            <a:ext cx="5461104" cy="11219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87"/>
              </a:lnSpc>
            </a:pPr>
            <a:r>
              <a:rPr lang="en-US" b="true" sz="7830">
                <a:solidFill>
                  <a:srgbClr val="0B5276"/>
                </a:solidFill>
                <a:latin typeface="Poppins Bold"/>
                <a:ea typeface="Poppins Bold"/>
                <a:cs typeface="Poppins Bold"/>
                <a:sym typeface="Poppins Bold"/>
              </a:rPr>
              <a:t>MEKANIK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696062" y="4628380"/>
            <a:ext cx="13850300" cy="6249948"/>
          </a:xfrm>
          <a:custGeom>
            <a:avLst/>
            <a:gdLst/>
            <a:ahLst/>
            <a:cxnLst/>
            <a:rect r="r" b="b" t="t" l="l"/>
            <a:pathLst>
              <a:path h="6249948" w="13850300">
                <a:moveTo>
                  <a:pt x="0" y="0"/>
                </a:moveTo>
                <a:lnTo>
                  <a:pt x="13850300" y="0"/>
                </a:lnTo>
                <a:lnTo>
                  <a:pt x="13850300" y="6249948"/>
                </a:lnTo>
                <a:lnTo>
                  <a:pt x="0" y="62499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154238" y="6305078"/>
            <a:ext cx="10134625" cy="4573249"/>
          </a:xfrm>
          <a:custGeom>
            <a:avLst/>
            <a:gdLst/>
            <a:ahLst/>
            <a:cxnLst/>
            <a:rect r="r" b="b" t="t" l="l"/>
            <a:pathLst>
              <a:path h="4573249" w="10134625">
                <a:moveTo>
                  <a:pt x="0" y="0"/>
                </a:moveTo>
                <a:lnTo>
                  <a:pt x="10134624" y="0"/>
                </a:lnTo>
                <a:lnTo>
                  <a:pt x="10134624" y="4573250"/>
                </a:lnTo>
                <a:lnTo>
                  <a:pt x="0" y="45732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0800000">
            <a:off x="16636936" y="-1028700"/>
            <a:ext cx="3302127" cy="4114800"/>
          </a:xfrm>
          <a:custGeom>
            <a:avLst/>
            <a:gdLst/>
            <a:ahLst/>
            <a:cxnLst/>
            <a:rect r="r" b="b" t="t" l="l"/>
            <a:pathLst>
              <a:path h="4114800" w="3302127">
                <a:moveTo>
                  <a:pt x="0" y="0"/>
                </a:moveTo>
                <a:lnTo>
                  <a:pt x="3302127" y="0"/>
                </a:lnTo>
                <a:lnTo>
                  <a:pt x="330212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605038" y="1028700"/>
            <a:ext cx="13456507" cy="8814012"/>
          </a:xfrm>
          <a:custGeom>
            <a:avLst/>
            <a:gdLst/>
            <a:ahLst/>
            <a:cxnLst/>
            <a:rect r="r" b="b" t="t" l="l"/>
            <a:pathLst>
              <a:path h="8814012" w="13456507">
                <a:moveTo>
                  <a:pt x="0" y="0"/>
                </a:moveTo>
                <a:lnTo>
                  <a:pt x="13456508" y="0"/>
                </a:lnTo>
                <a:lnTo>
                  <a:pt x="13456508" y="8814012"/>
                </a:lnTo>
                <a:lnTo>
                  <a:pt x="0" y="881401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0" y="275905"/>
            <a:ext cx="2605038" cy="14843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468"/>
              </a:lnSpc>
            </a:pPr>
            <a:r>
              <a:rPr lang="en-US" b="true" sz="10263">
                <a:solidFill>
                  <a:srgbClr val="0B5276"/>
                </a:solidFill>
                <a:latin typeface="Poppins Bold"/>
                <a:ea typeface="Poppins Bold"/>
                <a:cs typeface="Poppins Bold"/>
                <a:sym typeface="Poppins Bold"/>
              </a:rPr>
              <a:t>GUI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848462" y="4475980"/>
            <a:ext cx="13850300" cy="6249948"/>
          </a:xfrm>
          <a:custGeom>
            <a:avLst/>
            <a:gdLst/>
            <a:ahLst/>
            <a:cxnLst/>
            <a:rect r="r" b="b" t="t" l="l"/>
            <a:pathLst>
              <a:path h="6249948" w="13850300">
                <a:moveTo>
                  <a:pt x="0" y="0"/>
                </a:moveTo>
                <a:lnTo>
                  <a:pt x="13850300" y="0"/>
                </a:lnTo>
                <a:lnTo>
                  <a:pt x="13850300" y="6249948"/>
                </a:lnTo>
                <a:lnTo>
                  <a:pt x="0" y="62499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001838" y="6152678"/>
            <a:ext cx="10134625" cy="4573249"/>
          </a:xfrm>
          <a:custGeom>
            <a:avLst/>
            <a:gdLst/>
            <a:ahLst/>
            <a:cxnLst/>
            <a:rect r="r" b="b" t="t" l="l"/>
            <a:pathLst>
              <a:path h="4573249" w="10134625">
                <a:moveTo>
                  <a:pt x="0" y="0"/>
                </a:moveTo>
                <a:lnTo>
                  <a:pt x="10134624" y="0"/>
                </a:lnTo>
                <a:lnTo>
                  <a:pt x="10134624" y="4573250"/>
                </a:lnTo>
                <a:lnTo>
                  <a:pt x="0" y="45732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744896" y="-1018367"/>
            <a:ext cx="5147619" cy="4972132"/>
          </a:xfrm>
          <a:custGeom>
            <a:avLst/>
            <a:gdLst/>
            <a:ahLst/>
            <a:cxnLst/>
            <a:rect r="r" b="b" t="t" l="l"/>
            <a:pathLst>
              <a:path h="4972132" w="5147619">
                <a:moveTo>
                  <a:pt x="0" y="0"/>
                </a:moveTo>
                <a:lnTo>
                  <a:pt x="5147619" y="0"/>
                </a:lnTo>
                <a:lnTo>
                  <a:pt x="5147619" y="4972132"/>
                </a:lnTo>
                <a:lnTo>
                  <a:pt x="0" y="49721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758031" y="-380066"/>
            <a:ext cx="8771938" cy="11720335"/>
          </a:xfrm>
          <a:custGeom>
            <a:avLst/>
            <a:gdLst/>
            <a:ahLst/>
            <a:cxnLst/>
            <a:rect r="r" b="b" t="t" l="l"/>
            <a:pathLst>
              <a:path h="11720335" w="8771938">
                <a:moveTo>
                  <a:pt x="0" y="0"/>
                </a:moveTo>
                <a:lnTo>
                  <a:pt x="8771938" y="0"/>
                </a:lnTo>
                <a:lnTo>
                  <a:pt x="8771938" y="11720336"/>
                </a:lnTo>
                <a:lnTo>
                  <a:pt x="0" y="1172033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85264" y="569988"/>
            <a:ext cx="6982152" cy="21617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057"/>
              </a:lnSpc>
            </a:pPr>
            <a:r>
              <a:rPr lang="en-US" sz="7899" b="true">
                <a:solidFill>
                  <a:srgbClr val="0B5276"/>
                </a:solidFill>
                <a:latin typeface="Poppins Bold"/>
                <a:ea typeface="Poppins Bold"/>
                <a:cs typeface="Poppins Bold"/>
                <a:sym typeface="Poppins Bold"/>
              </a:rPr>
              <a:t>FLOWCHART</a:t>
            </a:r>
          </a:p>
          <a:p>
            <a:pPr algn="l">
              <a:lnSpc>
                <a:spcPts val="8057"/>
              </a:lnSpc>
            </a:pPr>
            <a:r>
              <a:rPr lang="en-US" sz="7899" b="true">
                <a:solidFill>
                  <a:srgbClr val="0B5276"/>
                </a:solidFill>
                <a:latin typeface="Poppins Bold"/>
                <a:ea typeface="Poppins Bold"/>
                <a:cs typeface="Poppins Bold"/>
                <a:sym typeface="Poppins Bold"/>
              </a:rPr>
              <a:t>GUI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212505" y="6724783"/>
            <a:ext cx="8362218" cy="3773451"/>
          </a:xfrm>
          <a:custGeom>
            <a:avLst/>
            <a:gdLst/>
            <a:ahLst/>
            <a:cxnLst/>
            <a:rect r="r" b="b" t="t" l="l"/>
            <a:pathLst>
              <a:path h="3773451" w="8362218">
                <a:moveTo>
                  <a:pt x="0" y="0"/>
                </a:moveTo>
                <a:lnTo>
                  <a:pt x="8362218" y="0"/>
                </a:lnTo>
                <a:lnTo>
                  <a:pt x="8362218" y="3773451"/>
                </a:lnTo>
                <a:lnTo>
                  <a:pt x="0" y="37734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074640" y="-1457366"/>
            <a:ext cx="5147619" cy="4972132"/>
          </a:xfrm>
          <a:custGeom>
            <a:avLst/>
            <a:gdLst/>
            <a:ahLst/>
            <a:cxnLst/>
            <a:rect r="r" b="b" t="t" l="l"/>
            <a:pathLst>
              <a:path h="4972132" w="5147619">
                <a:moveTo>
                  <a:pt x="0" y="0"/>
                </a:moveTo>
                <a:lnTo>
                  <a:pt x="5147618" y="0"/>
                </a:lnTo>
                <a:lnTo>
                  <a:pt x="5147618" y="4972132"/>
                </a:lnTo>
                <a:lnTo>
                  <a:pt x="0" y="49721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-254884" y="7604781"/>
            <a:ext cx="6243219" cy="2817253"/>
          </a:xfrm>
          <a:custGeom>
            <a:avLst/>
            <a:gdLst/>
            <a:ahLst/>
            <a:cxnLst/>
            <a:rect r="r" b="b" t="t" l="l"/>
            <a:pathLst>
              <a:path h="2817253" w="6243219">
                <a:moveTo>
                  <a:pt x="6243220" y="0"/>
                </a:moveTo>
                <a:lnTo>
                  <a:pt x="0" y="0"/>
                </a:lnTo>
                <a:lnTo>
                  <a:pt x="0" y="2817253"/>
                </a:lnTo>
                <a:lnTo>
                  <a:pt x="6243220" y="2817253"/>
                </a:lnTo>
                <a:lnTo>
                  <a:pt x="6243220" y="0"/>
                </a:lnTo>
                <a:close/>
              </a:path>
            </a:pathLst>
          </a:custGeom>
          <a:blipFill>
            <a:blip r:embed="rId2">
              <a:alphaModFix amt="1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5988336" y="7680981"/>
            <a:ext cx="6243219" cy="2817253"/>
          </a:xfrm>
          <a:custGeom>
            <a:avLst/>
            <a:gdLst/>
            <a:ahLst/>
            <a:cxnLst/>
            <a:rect r="r" b="b" t="t" l="l"/>
            <a:pathLst>
              <a:path h="2817253" w="6243219">
                <a:moveTo>
                  <a:pt x="6243219" y="0"/>
                </a:moveTo>
                <a:lnTo>
                  <a:pt x="0" y="0"/>
                </a:lnTo>
                <a:lnTo>
                  <a:pt x="0" y="2817253"/>
                </a:lnTo>
                <a:lnTo>
                  <a:pt x="6243219" y="2817253"/>
                </a:lnTo>
                <a:lnTo>
                  <a:pt x="6243219" y="0"/>
                </a:lnTo>
                <a:close/>
              </a:path>
            </a:pathLst>
          </a:custGeom>
          <a:blipFill>
            <a:blip r:embed="rId2">
              <a:alphaModFix amt="1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259903" y="795184"/>
            <a:ext cx="6672764" cy="11219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87"/>
              </a:lnSpc>
            </a:pPr>
            <a:r>
              <a:rPr lang="en-US" b="true" sz="7830">
                <a:solidFill>
                  <a:srgbClr val="0B5276"/>
                </a:solidFill>
                <a:latin typeface="Poppins Bold"/>
                <a:ea typeface="Poppins Bold"/>
                <a:cs typeface="Poppins Bold"/>
                <a:sym typeface="Poppins Bold"/>
              </a:rPr>
              <a:t>KESIMPULAN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3041122"/>
            <a:ext cx="10616756" cy="44783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495"/>
              </a:lnSpc>
            </a:pPr>
            <a:r>
              <a:rPr lang="en-US" sz="2881">
                <a:solidFill>
                  <a:srgbClr val="0B5276"/>
                </a:solidFill>
                <a:latin typeface="Poppins"/>
                <a:ea typeface="Poppins"/>
                <a:cs typeface="Poppins"/>
                <a:sym typeface="Poppins"/>
              </a:rPr>
              <a:t>Perancangan Buil</a:t>
            </a:r>
            <a:r>
              <a:rPr lang="en-US" sz="2881">
                <a:solidFill>
                  <a:srgbClr val="0B5276"/>
                </a:solidFill>
                <a:latin typeface="Poppins"/>
                <a:ea typeface="Poppins"/>
                <a:cs typeface="Poppins"/>
                <a:sym typeface="Poppins"/>
              </a:rPr>
              <a:t>d</a:t>
            </a:r>
            <a:r>
              <a:rPr lang="en-US" sz="2881">
                <a:solidFill>
                  <a:srgbClr val="0B5276"/>
                </a:solidFill>
                <a:latin typeface="Poppins"/>
                <a:ea typeface="Poppins"/>
                <a:cs typeface="Poppins"/>
                <a:sym typeface="Poppins"/>
              </a:rPr>
              <a:t>ing Automation System (BAS) ini memb</a:t>
            </a:r>
            <a:r>
              <a:rPr lang="en-US" sz="2881">
                <a:solidFill>
                  <a:srgbClr val="0B5276"/>
                </a:solidFill>
                <a:latin typeface="Poppins"/>
                <a:ea typeface="Poppins"/>
                <a:cs typeface="Poppins"/>
                <a:sym typeface="Poppins"/>
              </a:rPr>
              <a:t>u</a:t>
            </a:r>
            <a:r>
              <a:rPr lang="en-US" sz="2881">
                <a:solidFill>
                  <a:srgbClr val="0B5276"/>
                </a:solidFill>
                <a:latin typeface="Poppins"/>
                <a:ea typeface="Poppins"/>
                <a:cs typeface="Poppins"/>
                <a:sym typeface="Poppins"/>
              </a:rPr>
              <a:t>ktikan bahwa otomatisasi dapat meningkatkan efisiensi kerja dan monitoring dalam suatu bangunan. </a:t>
            </a:r>
            <a:r>
              <a:rPr lang="en-US" sz="2881">
                <a:solidFill>
                  <a:srgbClr val="0B5276"/>
                </a:solidFill>
                <a:latin typeface="Poppins"/>
                <a:ea typeface="Poppins"/>
                <a:cs typeface="Poppins"/>
                <a:sym typeface="Poppins"/>
              </a:rPr>
              <a:t>Sistem</a:t>
            </a:r>
            <a:r>
              <a:rPr lang="en-US" sz="2881">
                <a:solidFill>
                  <a:srgbClr val="0B5276"/>
                </a:solidFill>
                <a:latin typeface="Poppins"/>
                <a:ea typeface="Poppins"/>
                <a:cs typeface="Poppins"/>
                <a:sym typeface="Poppins"/>
              </a:rPr>
              <a:t> ini menjadi langkah awal menuju penerapan teknologi industri 4.0 dan 5.0 di Indonesia, dengan harapan dapat mempermudah operasional dan mengoptimalkan penggunaan energi serta </a:t>
            </a:r>
            <a:r>
              <a:rPr lang="en-US" sz="2881">
                <a:solidFill>
                  <a:srgbClr val="0B5276"/>
                </a:solidFill>
                <a:latin typeface="Poppins"/>
                <a:ea typeface="Poppins"/>
                <a:cs typeface="Poppins"/>
                <a:sym typeface="Poppins"/>
              </a:rPr>
              <a:t>su</a:t>
            </a:r>
            <a:r>
              <a:rPr lang="en-US" sz="2881">
                <a:solidFill>
                  <a:srgbClr val="0B5276"/>
                </a:solidFill>
                <a:latin typeface="Poppins"/>
                <a:ea typeface="Poppins"/>
                <a:cs typeface="Poppins"/>
                <a:sym typeface="Poppins"/>
              </a:rPr>
              <a:t>mb</a:t>
            </a:r>
            <a:r>
              <a:rPr lang="en-US" sz="2881">
                <a:solidFill>
                  <a:srgbClr val="0B5276"/>
                </a:solidFill>
                <a:latin typeface="Poppins"/>
                <a:ea typeface="Poppins"/>
                <a:cs typeface="Poppins"/>
                <a:sym typeface="Poppins"/>
              </a:rPr>
              <a:t>e</a:t>
            </a:r>
            <a:r>
              <a:rPr lang="en-US" sz="2881">
                <a:solidFill>
                  <a:srgbClr val="0B5276"/>
                </a:solidFill>
                <a:latin typeface="Poppins"/>
                <a:ea typeface="Poppins"/>
                <a:cs typeface="Poppins"/>
                <a:sym typeface="Poppins"/>
              </a:rPr>
              <a:t>r daya.</a:t>
            </a:r>
          </a:p>
          <a:p>
            <a:pPr algn="just">
              <a:lnSpc>
                <a:spcPts val="4495"/>
              </a:lnSpc>
            </a:pPr>
          </a:p>
        </p:txBody>
      </p:sp>
      <p:sp>
        <p:nvSpPr>
          <p:cNvPr name="Freeform 8" id="8"/>
          <p:cNvSpPr/>
          <p:nvPr/>
        </p:nvSpPr>
        <p:spPr>
          <a:xfrm flipH="true" flipV="false" rot="0">
            <a:off x="11757168" y="2819951"/>
            <a:ext cx="6530832" cy="7809664"/>
          </a:xfrm>
          <a:custGeom>
            <a:avLst/>
            <a:gdLst/>
            <a:ahLst/>
            <a:cxnLst/>
            <a:rect r="r" b="b" t="t" l="l"/>
            <a:pathLst>
              <a:path h="7809664" w="6530832">
                <a:moveTo>
                  <a:pt x="6530832" y="0"/>
                </a:moveTo>
                <a:lnTo>
                  <a:pt x="0" y="0"/>
                </a:lnTo>
                <a:lnTo>
                  <a:pt x="0" y="7809664"/>
                </a:lnTo>
                <a:lnTo>
                  <a:pt x="6530832" y="7809664"/>
                </a:lnTo>
                <a:lnTo>
                  <a:pt x="6530832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7320" r="0" b="7320"/>
          <a:stretch>
            <a:fillRect/>
          </a:stretch>
        </p:blipFill>
        <p:spPr>
          <a:xfrm flipH="false" flipV="false" rot="0">
            <a:off x="0" y="-988365"/>
            <a:ext cx="19156310" cy="1226373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848462" y="4475980"/>
            <a:ext cx="13850300" cy="6249948"/>
          </a:xfrm>
          <a:custGeom>
            <a:avLst/>
            <a:gdLst/>
            <a:ahLst/>
            <a:cxnLst/>
            <a:rect r="r" b="b" t="t" l="l"/>
            <a:pathLst>
              <a:path h="6249948" w="13850300">
                <a:moveTo>
                  <a:pt x="0" y="0"/>
                </a:moveTo>
                <a:lnTo>
                  <a:pt x="13850300" y="0"/>
                </a:lnTo>
                <a:lnTo>
                  <a:pt x="13850300" y="6249948"/>
                </a:lnTo>
                <a:lnTo>
                  <a:pt x="0" y="62499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001838" y="6152678"/>
            <a:ext cx="10134625" cy="4573249"/>
          </a:xfrm>
          <a:custGeom>
            <a:avLst/>
            <a:gdLst/>
            <a:ahLst/>
            <a:cxnLst/>
            <a:rect r="r" b="b" t="t" l="l"/>
            <a:pathLst>
              <a:path h="4573249" w="10134625">
                <a:moveTo>
                  <a:pt x="0" y="0"/>
                </a:moveTo>
                <a:lnTo>
                  <a:pt x="10134624" y="0"/>
                </a:lnTo>
                <a:lnTo>
                  <a:pt x="10134624" y="4573250"/>
                </a:lnTo>
                <a:lnTo>
                  <a:pt x="0" y="45732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495341" y="-496152"/>
            <a:ext cx="5147619" cy="4972132"/>
          </a:xfrm>
          <a:custGeom>
            <a:avLst/>
            <a:gdLst/>
            <a:ahLst/>
            <a:cxnLst/>
            <a:rect r="r" b="b" t="t" l="l"/>
            <a:pathLst>
              <a:path h="4972132" w="5147619">
                <a:moveTo>
                  <a:pt x="0" y="0"/>
                </a:moveTo>
                <a:lnTo>
                  <a:pt x="5147618" y="0"/>
                </a:lnTo>
                <a:lnTo>
                  <a:pt x="5147618" y="4972132"/>
                </a:lnTo>
                <a:lnTo>
                  <a:pt x="0" y="49721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0" y="2927488"/>
            <a:ext cx="6071597" cy="7359512"/>
          </a:xfrm>
          <a:custGeom>
            <a:avLst/>
            <a:gdLst/>
            <a:ahLst/>
            <a:cxnLst/>
            <a:rect r="r" b="b" t="t" l="l"/>
            <a:pathLst>
              <a:path h="7359512" w="6071597">
                <a:moveTo>
                  <a:pt x="0" y="0"/>
                </a:moveTo>
                <a:lnTo>
                  <a:pt x="6071597" y="0"/>
                </a:lnTo>
                <a:lnTo>
                  <a:pt x="6071597" y="7359512"/>
                </a:lnTo>
                <a:lnTo>
                  <a:pt x="0" y="735951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6233927" y="3057024"/>
            <a:ext cx="11465671" cy="2352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50"/>
              </a:lnSpc>
            </a:pPr>
          </a:p>
          <a:p>
            <a:pPr algn="ctr">
              <a:lnSpc>
                <a:spcPts val="5850"/>
              </a:lnSpc>
            </a:pPr>
            <a:r>
              <a:rPr lang="en-US" b="true" sz="6500" spc="260">
                <a:solidFill>
                  <a:srgbClr val="0B5276"/>
                </a:solidFill>
                <a:latin typeface="Poppins Bold"/>
                <a:ea typeface="Poppins Bold"/>
                <a:cs typeface="Poppins Bold"/>
                <a:sym typeface="Poppins Bold"/>
              </a:rPr>
              <a:t>BUILDING AUTOMATION SYSTEMS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384596" y="6827988"/>
            <a:ext cx="8784080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sz="2999">
                <a:solidFill>
                  <a:srgbClr val="0B5276"/>
                </a:solidFill>
                <a:latin typeface="Poppins"/>
                <a:ea typeface="Poppins"/>
                <a:cs typeface="Poppins"/>
                <a:sym typeface="Poppins"/>
              </a:rPr>
              <a:t>Presentasi Oleh : Kelompok 4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6126216" y="7569794"/>
            <a:ext cx="6243219" cy="2817253"/>
          </a:xfrm>
          <a:custGeom>
            <a:avLst/>
            <a:gdLst/>
            <a:ahLst/>
            <a:cxnLst/>
            <a:rect r="r" b="b" t="t" l="l"/>
            <a:pathLst>
              <a:path h="2817253" w="6243219">
                <a:moveTo>
                  <a:pt x="6243219" y="0"/>
                </a:moveTo>
                <a:lnTo>
                  <a:pt x="0" y="0"/>
                </a:lnTo>
                <a:lnTo>
                  <a:pt x="0" y="2817252"/>
                </a:lnTo>
                <a:lnTo>
                  <a:pt x="6243219" y="2817252"/>
                </a:lnTo>
                <a:lnTo>
                  <a:pt x="6243219" y="0"/>
                </a:lnTo>
                <a:close/>
              </a:path>
            </a:pathLst>
          </a:custGeom>
          <a:blipFill>
            <a:blip r:embed="rId2">
              <a:alphaModFix amt="1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254835" y="7260387"/>
            <a:ext cx="8362218" cy="3773451"/>
          </a:xfrm>
          <a:custGeom>
            <a:avLst/>
            <a:gdLst/>
            <a:ahLst/>
            <a:cxnLst/>
            <a:rect r="r" b="b" t="t" l="l"/>
            <a:pathLst>
              <a:path h="3773451" w="8362218">
                <a:moveTo>
                  <a:pt x="0" y="0"/>
                </a:moveTo>
                <a:lnTo>
                  <a:pt x="8362218" y="0"/>
                </a:lnTo>
                <a:lnTo>
                  <a:pt x="8362218" y="3773451"/>
                </a:lnTo>
                <a:lnTo>
                  <a:pt x="0" y="37734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0" y="7493594"/>
            <a:ext cx="6243219" cy="2817253"/>
          </a:xfrm>
          <a:custGeom>
            <a:avLst/>
            <a:gdLst/>
            <a:ahLst/>
            <a:cxnLst/>
            <a:rect r="r" b="b" t="t" l="l"/>
            <a:pathLst>
              <a:path h="2817253" w="6243219">
                <a:moveTo>
                  <a:pt x="6243219" y="0"/>
                </a:moveTo>
                <a:lnTo>
                  <a:pt x="0" y="0"/>
                </a:lnTo>
                <a:lnTo>
                  <a:pt x="0" y="2817252"/>
                </a:lnTo>
                <a:lnTo>
                  <a:pt x="6243219" y="2817252"/>
                </a:lnTo>
                <a:lnTo>
                  <a:pt x="6243219" y="0"/>
                </a:lnTo>
                <a:close/>
              </a:path>
            </a:pathLst>
          </a:custGeom>
          <a:blipFill>
            <a:blip r:embed="rId2">
              <a:alphaModFix amt="1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813452" y="1897683"/>
            <a:ext cx="3011791" cy="3011791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4"/>
              <a:stretch>
                <a:fillRect l="-648" t="0" r="-648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7528501" y="1884599"/>
            <a:ext cx="2937666" cy="2937666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5"/>
              <a:stretch>
                <a:fillRect l="0" t="0" r="0" b="-7082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12637329" y="1810474"/>
            <a:ext cx="3011791" cy="3011791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6"/>
              <a:stretch>
                <a:fillRect l="0" t="-16666" r="0" b="-16666"/>
              </a:stretch>
            </a:blipFill>
          </p:spPr>
        </p:sp>
      </p:grpSp>
      <p:sp>
        <p:nvSpPr>
          <p:cNvPr name="Freeform 11" id="11"/>
          <p:cNvSpPr/>
          <p:nvPr/>
        </p:nvSpPr>
        <p:spPr>
          <a:xfrm flipH="true" flipV="false" rot="1630092">
            <a:off x="-808881" y="-753329"/>
            <a:ext cx="2677499" cy="3564059"/>
          </a:xfrm>
          <a:custGeom>
            <a:avLst/>
            <a:gdLst/>
            <a:ahLst/>
            <a:cxnLst/>
            <a:rect r="r" b="b" t="t" l="l"/>
            <a:pathLst>
              <a:path h="3564059" w="2677499">
                <a:moveTo>
                  <a:pt x="2677499" y="0"/>
                </a:moveTo>
                <a:lnTo>
                  <a:pt x="0" y="0"/>
                </a:lnTo>
                <a:lnTo>
                  <a:pt x="0" y="3564058"/>
                </a:lnTo>
                <a:lnTo>
                  <a:pt x="2677499" y="3564058"/>
                </a:lnTo>
                <a:lnTo>
                  <a:pt x="2677499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1667117" y="5890429"/>
            <a:ext cx="3011791" cy="3011791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9"/>
              <a:stretch>
                <a:fillRect l="0" t="-16666" r="0" b="-16666"/>
              </a:stretch>
            </a:blip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7490401" y="5964553"/>
            <a:ext cx="2937666" cy="2937666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10"/>
              <a:stretch>
                <a:fillRect l="0" t="-43274" r="0" b="-43274"/>
              </a:stretch>
            </a:blip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12637329" y="6063898"/>
            <a:ext cx="3011791" cy="3011791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11"/>
              <a:stretch>
                <a:fillRect l="0" t="-16666" r="0" b="-16666"/>
              </a:stretch>
            </a:blipFill>
          </p:spPr>
        </p:sp>
      </p:grpSp>
      <p:sp>
        <p:nvSpPr>
          <p:cNvPr name="Freeform 18" id="18"/>
          <p:cNvSpPr/>
          <p:nvPr/>
        </p:nvSpPr>
        <p:spPr>
          <a:xfrm flipH="false" flipV="false" rot="-10800000">
            <a:off x="15952815" y="-249323"/>
            <a:ext cx="7315200" cy="3474720"/>
          </a:xfrm>
          <a:custGeom>
            <a:avLst/>
            <a:gdLst/>
            <a:ahLst/>
            <a:cxnLst/>
            <a:rect r="r" b="b" t="t" l="l"/>
            <a:pathLst>
              <a:path h="3474720" w="7315200">
                <a:moveTo>
                  <a:pt x="0" y="0"/>
                </a:moveTo>
                <a:lnTo>
                  <a:pt x="7315200" y="0"/>
                </a:lnTo>
                <a:lnTo>
                  <a:pt x="7315200" y="3474720"/>
                </a:lnTo>
                <a:lnTo>
                  <a:pt x="0" y="347472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3894156" y="553401"/>
            <a:ext cx="9997137" cy="10077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40"/>
              </a:lnSpc>
            </a:pPr>
            <a:r>
              <a:rPr lang="en-US" b="true" sz="7000">
                <a:solidFill>
                  <a:srgbClr val="0B5276"/>
                </a:solidFill>
                <a:latin typeface="Poppins Bold"/>
                <a:ea typeface="Poppins Bold"/>
                <a:cs typeface="Poppins Bold"/>
                <a:sym typeface="Poppins Bold"/>
              </a:rPr>
              <a:t>ANGGOTA KELOMPOK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1860865" y="5051363"/>
            <a:ext cx="4876701" cy="4069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56"/>
              </a:lnSpc>
            </a:pPr>
            <a:r>
              <a:rPr lang="en-US" b="true" sz="2800">
                <a:solidFill>
                  <a:srgbClr val="0B5276"/>
                </a:solidFill>
                <a:latin typeface="Poppins Bold"/>
                <a:ea typeface="Poppins Bold"/>
                <a:cs typeface="Poppins Bold"/>
                <a:sym typeface="Poppins Bold"/>
              </a:rPr>
              <a:t>FERRI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880997" y="5051363"/>
            <a:ext cx="4876701" cy="4069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56"/>
              </a:lnSpc>
            </a:pPr>
            <a:r>
              <a:rPr lang="en-US" b="true" sz="2800">
                <a:solidFill>
                  <a:srgbClr val="0B5276"/>
                </a:solidFill>
                <a:latin typeface="Poppins Bold"/>
                <a:ea typeface="Poppins Bold"/>
                <a:cs typeface="Poppins Bold"/>
                <a:sym typeface="Poppins Bold"/>
              </a:rPr>
              <a:t>ROBIT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6520884" y="5051363"/>
            <a:ext cx="4876701" cy="4069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56"/>
              </a:lnSpc>
            </a:pPr>
            <a:r>
              <a:rPr lang="en-US" b="true" sz="2800">
                <a:solidFill>
                  <a:srgbClr val="0B5276"/>
                </a:solidFill>
                <a:latin typeface="Poppins Bold"/>
                <a:ea typeface="Poppins Bold"/>
                <a:cs typeface="Poppins Bold"/>
                <a:sym typeface="Poppins Bold"/>
              </a:rPr>
              <a:t>IMAM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784752" y="9166163"/>
            <a:ext cx="4876701" cy="4069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56"/>
              </a:lnSpc>
            </a:pPr>
            <a:r>
              <a:rPr lang="en-US" b="true" sz="2800">
                <a:solidFill>
                  <a:srgbClr val="0B5276"/>
                </a:solidFill>
                <a:latin typeface="Poppins Bold"/>
                <a:ea typeface="Poppins Bold"/>
                <a:cs typeface="Poppins Bold"/>
                <a:sym typeface="Poppins Bold"/>
              </a:rPr>
              <a:t>ANDIRA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6520884" y="9130820"/>
            <a:ext cx="4876701" cy="4069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56"/>
              </a:lnSpc>
            </a:pPr>
            <a:r>
              <a:rPr lang="en-US" b="true" sz="2800">
                <a:solidFill>
                  <a:srgbClr val="0B5276"/>
                </a:solidFill>
                <a:latin typeface="Poppins Bold"/>
                <a:ea typeface="Poppins Bold"/>
                <a:cs typeface="Poppins Bold"/>
                <a:sym typeface="Poppins Bold"/>
              </a:rPr>
              <a:t>CHOIRUL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1860865" y="9166163"/>
            <a:ext cx="4876701" cy="4069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56"/>
              </a:lnSpc>
            </a:pPr>
            <a:r>
              <a:rPr lang="en-US" b="true" sz="2800">
                <a:solidFill>
                  <a:srgbClr val="0B5276"/>
                </a:solidFill>
                <a:latin typeface="Poppins Bold"/>
                <a:ea typeface="Poppins Bold"/>
                <a:cs typeface="Poppins Bold"/>
                <a:sym typeface="Poppins Bold"/>
              </a:rPr>
              <a:t>ZACH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6520884" y="5477321"/>
            <a:ext cx="4876701" cy="3074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4"/>
              </a:lnSpc>
            </a:pPr>
            <a:r>
              <a:rPr lang="en-US" sz="2200">
                <a:solidFill>
                  <a:srgbClr val="0B5276"/>
                </a:solidFill>
                <a:latin typeface="Poppins"/>
                <a:ea typeface="Poppins"/>
                <a:cs typeface="Poppins"/>
                <a:sym typeface="Poppins"/>
              </a:rPr>
              <a:t>2123600010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880997" y="5477321"/>
            <a:ext cx="4876701" cy="3074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4"/>
              </a:lnSpc>
            </a:pPr>
            <a:r>
              <a:rPr lang="en-US" sz="2200">
                <a:solidFill>
                  <a:srgbClr val="0B5276"/>
                </a:solidFill>
                <a:latin typeface="Poppins"/>
                <a:ea typeface="Poppins"/>
                <a:cs typeface="Poppins"/>
                <a:sym typeface="Poppins"/>
              </a:rPr>
              <a:t>2123600004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1704874" y="5477321"/>
            <a:ext cx="4876701" cy="3074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4"/>
              </a:lnSpc>
            </a:pPr>
            <a:r>
              <a:rPr lang="en-US" sz="2200">
                <a:solidFill>
                  <a:srgbClr val="0B5276"/>
                </a:solidFill>
                <a:latin typeface="Poppins"/>
                <a:ea typeface="Poppins"/>
                <a:cs typeface="Poppins"/>
                <a:sym typeface="Poppins"/>
              </a:rPr>
              <a:t>2123600014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734662" y="9592121"/>
            <a:ext cx="4876701" cy="3074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4"/>
              </a:lnSpc>
            </a:pPr>
            <a:r>
              <a:rPr lang="en-US" sz="2200">
                <a:solidFill>
                  <a:srgbClr val="0B5276"/>
                </a:solidFill>
                <a:latin typeface="Poppins"/>
                <a:ea typeface="Poppins"/>
                <a:cs typeface="Poppins"/>
                <a:sym typeface="Poppins"/>
              </a:rPr>
              <a:t>2123600019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6520884" y="9592121"/>
            <a:ext cx="4876701" cy="3074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4"/>
              </a:lnSpc>
            </a:pPr>
            <a:r>
              <a:rPr lang="en-US" sz="2200">
                <a:solidFill>
                  <a:srgbClr val="0B5276"/>
                </a:solidFill>
                <a:latin typeface="Poppins"/>
                <a:ea typeface="Poppins"/>
                <a:cs typeface="Poppins"/>
                <a:sym typeface="Poppins"/>
              </a:rPr>
              <a:t>2123600023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1860865" y="9658796"/>
            <a:ext cx="4876701" cy="3074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4"/>
              </a:lnSpc>
            </a:pPr>
            <a:r>
              <a:rPr lang="en-US" sz="2200">
                <a:solidFill>
                  <a:srgbClr val="0B5276"/>
                </a:solidFill>
                <a:latin typeface="Poppins"/>
                <a:ea typeface="Poppins"/>
                <a:cs typeface="Poppins"/>
                <a:sym typeface="Poppins"/>
              </a:rPr>
              <a:t>2123600030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30094" y="1888974"/>
            <a:ext cx="17065912" cy="86655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275"/>
              </a:lnSpc>
            </a:pPr>
            <a:r>
              <a:rPr lang="en-US" sz="3381" b="true">
                <a:solidFill>
                  <a:srgbClr val="0B5276"/>
                </a:solidFill>
                <a:latin typeface="Poppins Bold"/>
                <a:ea typeface="Poppins Bold"/>
                <a:cs typeface="Poppins Bold"/>
                <a:sym typeface="Poppins Bold"/>
              </a:rPr>
              <a:t>Building Automation Systems</a:t>
            </a:r>
            <a:r>
              <a:rPr lang="en-US" sz="3381">
                <a:solidFill>
                  <a:srgbClr val="0B5276"/>
                </a:solidFill>
                <a:latin typeface="Poppins"/>
                <a:ea typeface="Poppins"/>
                <a:cs typeface="Poppins"/>
                <a:sym typeface="Poppins"/>
              </a:rPr>
              <a:t> ini dira</a:t>
            </a:r>
            <a:r>
              <a:rPr lang="en-US" sz="3381">
                <a:solidFill>
                  <a:srgbClr val="0B5276"/>
                </a:solidFill>
                <a:latin typeface="Poppins"/>
                <a:ea typeface="Poppins"/>
                <a:cs typeface="Poppins"/>
                <a:sym typeface="Poppins"/>
              </a:rPr>
              <a:t>n</a:t>
            </a:r>
            <a:r>
              <a:rPr lang="en-US" sz="3381">
                <a:solidFill>
                  <a:srgbClr val="0B5276"/>
                </a:solidFill>
                <a:latin typeface="Poppins"/>
                <a:ea typeface="Poppins"/>
                <a:cs typeface="Poppins"/>
                <a:sym typeface="Poppins"/>
              </a:rPr>
              <a:t>cang untuk mengotomatisasi pengoperasian pompa air pada jalan tol guna mengatasi genangan atau banjir secara cepat </a:t>
            </a:r>
            <a:r>
              <a:rPr lang="en-US" sz="3381">
                <a:solidFill>
                  <a:srgbClr val="0B5276"/>
                </a:solidFill>
                <a:latin typeface="Poppins"/>
                <a:ea typeface="Poppins"/>
                <a:cs typeface="Poppins"/>
                <a:sym typeface="Poppins"/>
              </a:rPr>
              <a:t>d</a:t>
            </a:r>
            <a:r>
              <a:rPr lang="en-US" sz="3381">
                <a:solidFill>
                  <a:srgbClr val="0B5276"/>
                </a:solidFill>
                <a:latin typeface="Poppins"/>
                <a:ea typeface="Poppins"/>
                <a:cs typeface="Poppins"/>
                <a:sym typeface="Poppins"/>
              </a:rPr>
              <a:t>an efisien.</a:t>
            </a:r>
          </a:p>
          <a:p>
            <a:pPr algn="just">
              <a:lnSpc>
                <a:spcPts val="5275"/>
              </a:lnSpc>
            </a:pPr>
          </a:p>
          <a:p>
            <a:pPr algn="just">
              <a:lnSpc>
                <a:spcPts val="5275"/>
              </a:lnSpc>
            </a:pPr>
            <a:r>
              <a:rPr lang="en-US" sz="3381">
                <a:solidFill>
                  <a:srgbClr val="0B5276"/>
                </a:solidFill>
                <a:latin typeface="Poppins"/>
                <a:ea typeface="Poppins"/>
                <a:cs typeface="Poppins"/>
                <a:sym typeface="Poppins"/>
              </a:rPr>
              <a:t>Dengan memanfaatkan sensor debit dan volume air, sistem ini mampu menghidupkan atau mematikan pompa secara otomatis berdasarkan data real-time, sehingga meningkatkan keamanan dan kenyamanan pengguna ja</a:t>
            </a:r>
            <a:r>
              <a:rPr lang="en-US" sz="3381">
                <a:solidFill>
                  <a:srgbClr val="0B5276"/>
                </a:solidFill>
                <a:latin typeface="Poppins"/>
                <a:ea typeface="Poppins"/>
                <a:cs typeface="Poppins"/>
                <a:sym typeface="Poppins"/>
              </a:rPr>
              <a:t>lan</a:t>
            </a:r>
            <a:r>
              <a:rPr lang="en-US" sz="3381">
                <a:solidFill>
                  <a:srgbClr val="0B5276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</a:p>
          <a:p>
            <a:pPr algn="just">
              <a:lnSpc>
                <a:spcPts val="5275"/>
              </a:lnSpc>
            </a:pPr>
          </a:p>
          <a:p>
            <a:pPr algn="just">
              <a:lnSpc>
                <a:spcPts val="5275"/>
              </a:lnSpc>
            </a:pPr>
            <a:r>
              <a:rPr lang="en-US" sz="3381">
                <a:solidFill>
                  <a:srgbClr val="0B5276"/>
                </a:solidFill>
                <a:latin typeface="Poppins"/>
                <a:ea typeface="Poppins"/>
                <a:cs typeface="Poppins"/>
                <a:sym typeface="Poppins"/>
              </a:rPr>
              <a:t>D</a:t>
            </a:r>
            <a:r>
              <a:rPr lang="en-US" sz="3381">
                <a:solidFill>
                  <a:srgbClr val="0B5276"/>
                </a:solidFill>
                <a:latin typeface="Poppins"/>
                <a:ea typeface="Poppins"/>
                <a:cs typeface="Poppins"/>
                <a:sym typeface="Poppins"/>
              </a:rPr>
              <a:t>ikembangkan berbasis Arduino Mega 2560 dan sistem monitoring berbasis GUI, proyek ini menawarkan solusi otomasi yang andal, efisien, dan mudah diim</a:t>
            </a:r>
            <a:r>
              <a:rPr lang="en-US" sz="3381">
                <a:solidFill>
                  <a:srgbClr val="0B5276"/>
                </a:solidFill>
                <a:latin typeface="Poppins"/>
                <a:ea typeface="Poppins"/>
                <a:cs typeface="Poppins"/>
                <a:sym typeface="Poppins"/>
              </a:rPr>
              <a:t>plem</a:t>
            </a:r>
            <a:r>
              <a:rPr lang="en-US" sz="3381">
                <a:solidFill>
                  <a:srgbClr val="0B5276"/>
                </a:solidFill>
                <a:latin typeface="Poppins"/>
                <a:ea typeface="Poppins"/>
                <a:cs typeface="Poppins"/>
                <a:sym typeface="Poppins"/>
              </a:rPr>
              <a:t>e</a:t>
            </a:r>
            <a:r>
              <a:rPr lang="en-US" sz="3381">
                <a:solidFill>
                  <a:srgbClr val="0B5276"/>
                </a:solidFill>
                <a:latin typeface="Poppins"/>
                <a:ea typeface="Poppins"/>
                <a:cs typeface="Poppins"/>
                <a:sym typeface="Poppins"/>
              </a:rPr>
              <a:t>n</a:t>
            </a:r>
            <a:r>
              <a:rPr lang="en-US" sz="3381">
                <a:solidFill>
                  <a:srgbClr val="0B5276"/>
                </a:solidFill>
                <a:latin typeface="Poppins"/>
                <a:ea typeface="Poppins"/>
                <a:cs typeface="Poppins"/>
                <a:sym typeface="Poppins"/>
              </a:rPr>
              <a:t>tasikan.</a:t>
            </a:r>
          </a:p>
          <a:p>
            <a:pPr algn="just">
              <a:lnSpc>
                <a:spcPts val="5275"/>
              </a:lnSpc>
            </a:pP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1001838" y="6152678"/>
            <a:ext cx="10134625" cy="4573249"/>
          </a:xfrm>
          <a:custGeom>
            <a:avLst/>
            <a:gdLst/>
            <a:ahLst/>
            <a:cxnLst/>
            <a:rect r="r" b="b" t="t" l="l"/>
            <a:pathLst>
              <a:path h="4573249" w="10134625">
                <a:moveTo>
                  <a:pt x="0" y="0"/>
                </a:moveTo>
                <a:lnTo>
                  <a:pt x="10134624" y="0"/>
                </a:lnTo>
                <a:lnTo>
                  <a:pt x="10134624" y="4573250"/>
                </a:lnTo>
                <a:lnTo>
                  <a:pt x="0" y="45732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2679718" y="4554228"/>
            <a:ext cx="13850300" cy="6249948"/>
          </a:xfrm>
          <a:custGeom>
            <a:avLst/>
            <a:gdLst/>
            <a:ahLst/>
            <a:cxnLst/>
            <a:rect r="r" b="b" t="t" l="l"/>
            <a:pathLst>
              <a:path h="6249948" w="13850300">
                <a:moveTo>
                  <a:pt x="0" y="0"/>
                </a:moveTo>
                <a:lnTo>
                  <a:pt x="13850300" y="0"/>
                </a:lnTo>
                <a:lnTo>
                  <a:pt x="13850300" y="6249948"/>
                </a:lnTo>
                <a:lnTo>
                  <a:pt x="0" y="62499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744896" y="-1018367"/>
            <a:ext cx="5147619" cy="4972132"/>
          </a:xfrm>
          <a:custGeom>
            <a:avLst/>
            <a:gdLst/>
            <a:ahLst/>
            <a:cxnLst/>
            <a:rect r="r" b="b" t="t" l="l"/>
            <a:pathLst>
              <a:path h="4972132" w="5147619">
                <a:moveTo>
                  <a:pt x="0" y="0"/>
                </a:moveTo>
                <a:lnTo>
                  <a:pt x="5147619" y="0"/>
                </a:lnTo>
                <a:lnTo>
                  <a:pt x="5147619" y="4972132"/>
                </a:lnTo>
                <a:lnTo>
                  <a:pt x="0" y="49721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89635" y="383111"/>
            <a:ext cx="10618338" cy="13578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587"/>
              </a:lnSpc>
            </a:pPr>
            <a:r>
              <a:rPr lang="en-US" b="true" sz="9399">
                <a:solidFill>
                  <a:srgbClr val="0B5276"/>
                </a:solidFill>
                <a:latin typeface="Poppins Bold"/>
                <a:ea typeface="Poppins Bold"/>
                <a:cs typeface="Poppins Bold"/>
                <a:sym typeface="Poppins Bold"/>
              </a:rPr>
              <a:t>LATAR BELAKANG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095375"/>
            <a:ext cx="4959636" cy="12679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975"/>
              </a:lnSpc>
            </a:pPr>
            <a:r>
              <a:rPr lang="en-US" b="true" sz="8799">
                <a:solidFill>
                  <a:srgbClr val="0B5276"/>
                </a:solidFill>
                <a:latin typeface="Poppins Bold"/>
                <a:ea typeface="Poppins Bold"/>
                <a:cs typeface="Poppins Bold"/>
                <a:sym typeface="Poppins Bold"/>
              </a:rPr>
              <a:t>TUJUAN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794305" y="2744724"/>
            <a:ext cx="12985261" cy="54305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17003" indent="-358502" lvl="1">
              <a:lnSpc>
                <a:spcPts val="4782"/>
              </a:lnSpc>
              <a:buAutoNum type="arabicPeriod" startAt="1"/>
            </a:pPr>
            <a:r>
              <a:rPr lang="en-US" sz="3320">
                <a:solidFill>
                  <a:srgbClr val="0B5276"/>
                </a:solidFill>
                <a:latin typeface="Poppins"/>
                <a:ea typeface="Poppins"/>
                <a:cs typeface="Poppins"/>
                <a:sym typeface="Poppins"/>
              </a:rPr>
              <a:t>Efisiensi Operasional Maksimal Sistem mengeliminasi keterlambatan manual dan m</a:t>
            </a:r>
            <a:r>
              <a:rPr lang="en-US" sz="3320">
                <a:solidFill>
                  <a:srgbClr val="0B5276"/>
                </a:solidFill>
                <a:latin typeface="Poppins"/>
                <a:ea typeface="Poppins"/>
                <a:cs typeface="Poppins"/>
                <a:sym typeface="Poppins"/>
              </a:rPr>
              <a:t>engoptimalkan respons terhadap kondisi air.</a:t>
            </a:r>
          </a:p>
          <a:p>
            <a:pPr algn="just" marL="717003" indent="-358502" lvl="1">
              <a:lnSpc>
                <a:spcPts val="4782"/>
              </a:lnSpc>
              <a:buAutoNum type="arabicPeriod" startAt="1"/>
            </a:pPr>
            <a:r>
              <a:rPr lang="en-US" sz="3320">
                <a:solidFill>
                  <a:srgbClr val="0B5276"/>
                </a:solidFill>
                <a:latin typeface="Poppins"/>
                <a:ea typeface="Poppins"/>
                <a:cs typeface="Poppins"/>
                <a:sym typeface="Poppins"/>
              </a:rPr>
              <a:t>Minimalkan Risiko Human Error Pengambilan keputusan berbasis data sensor menghindari kesalahan dalam penanganan banjir.</a:t>
            </a:r>
          </a:p>
          <a:p>
            <a:pPr algn="just" marL="717003" indent="-358502" lvl="1">
              <a:lnSpc>
                <a:spcPts val="4782"/>
              </a:lnSpc>
              <a:buAutoNum type="arabicPeriod" startAt="1"/>
            </a:pPr>
            <a:r>
              <a:rPr lang="en-US" sz="3320">
                <a:solidFill>
                  <a:srgbClr val="0B5276"/>
                </a:solidFill>
                <a:latin typeface="Poppins"/>
                <a:ea typeface="Poppins"/>
                <a:cs typeface="Poppins"/>
                <a:sym typeface="Poppins"/>
              </a:rPr>
              <a:t>Solusi Otomasi Biaya Terjangkau Menggunakan komponen yang tersedia di pasaran dengan biaya rendah, ideal untuk skalabilitas.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2212505" y="6724783"/>
            <a:ext cx="8362218" cy="3773451"/>
          </a:xfrm>
          <a:custGeom>
            <a:avLst/>
            <a:gdLst/>
            <a:ahLst/>
            <a:cxnLst/>
            <a:rect r="r" b="b" t="t" l="l"/>
            <a:pathLst>
              <a:path h="3773451" w="8362218">
                <a:moveTo>
                  <a:pt x="0" y="0"/>
                </a:moveTo>
                <a:lnTo>
                  <a:pt x="8362218" y="0"/>
                </a:lnTo>
                <a:lnTo>
                  <a:pt x="8362218" y="3773451"/>
                </a:lnTo>
                <a:lnTo>
                  <a:pt x="0" y="37734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074640" y="-1457366"/>
            <a:ext cx="5147619" cy="4972132"/>
          </a:xfrm>
          <a:custGeom>
            <a:avLst/>
            <a:gdLst/>
            <a:ahLst/>
            <a:cxnLst/>
            <a:rect r="r" b="b" t="t" l="l"/>
            <a:pathLst>
              <a:path h="4972132" w="5147619">
                <a:moveTo>
                  <a:pt x="0" y="0"/>
                </a:moveTo>
                <a:lnTo>
                  <a:pt x="5147618" y="0"/>
                </a:lnTo>
                <a:lnTo>
                  <a:pt x="5147618" y="4972132"/>
                </a:lnTo>
                <a:lnTo>
                  <a:pt x="0" y="49721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0">
            <a:off x="-254884" y="7604781"/>
            <a:ext cx="6243219" cy="2817253"/>
          </a:xfrm>
          <a:custGeom>
            <a:avLst/>
            <a:gdLst/>
            <a:ahLst/>
            <a:cxnLst/>
            <a:rect r="r" b="b" t="t" l="l"/>
            <a:pathLst>
              <a:path h="2817253" w="6243219">
                <a:moveTo>
                  <a:pt x="6243220" y="0"/>
                </a:moveTo>
                <a:lnTo>
                  <a:pt x="0" y="0"/>
                </a:lnTo>
                <a:lnTo>
                  <a:pt x="0" y="2817253"/>
                </a:lnTo>
                <a:lnTo>
                  <a:pt x="6243220" y="2817253"/>
                </a:lnTo>
                <a:lnTo>
                  <a:pt x="6243220" y="0"/>
                </a:lnTo>
                <a:close/>
              </a:path>
            </a:pathLst>
          </a:custGeom>
          <a:blipFill>
            <a:blip r:embed="rId2">
              <a:alphaModFix amt="1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0">
            <a:off x="5988336" y="7680981"/>
            <a:ext cx="6243219" cy="2817253"/>
          </a:xfrm>
          <a:custGeom>
            <a:avLst/>
            <a:gdLst/>
            <a:ahLst/>
            <a:cxnLst/>
            <a:rect r="r" b="b" t="t" l="l"/>
            <a:pathLst>
              <a:path h="2817253" w="6243219">
                <a:moveTo>
                  <a:pt x="6243219" y="0"/>
                </a:moveTo>
                <a:lnTo>
                  <a:pt x="0" y="0"/>
                </a:lnTo>
                <a:lnTo>
                  <a:pt x="0" y="2817253"/>
                </a:lnTo>
                <a:lnTo>
                  <a:pt x="6243219" y="2817253"/>
                </a:lnTo>
                <a:lnTo>
                  <a:pt x="6243219" y="0"/>
                </a:lnTo>
                <a:close/>
              </a:path>
            </a:pathLst>
          </a:custGeom>
          <a:blipFill>
            <a:blip r:embed="rId2">
              <a:alphaModFix amt="1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2875447" y="3303686"/>
            <a:ext cx="5769147" cy="7456086"/>
          </a:xfrm>
          <a:custGeom>
            <a:avLst/>
            <a:gdLst/>
            <a:ahLst/>
            <a:cxnLst/>
            <a:rect r="r" b="b" t="t" l="l"/>
            <a:pathLst>
              <a:path h="7456086" w="5769147">
                <a:moveTo>
                  <a:pt x="0" y="0"/>
                </a:moveTo>
                <a:lnTo>
                  <a:pt x="5769147" y="0"/>
                </a:lnTo>
                <a:lnTo>
                  <a:pt x="5769147" y="7456087"/>
                </a:lnTo>
                <a:lnTo>
                  <a:pt x="0" y="745608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889078" y="5143500"/>
            <a:ext cx="13850300" cy="6249948"/>
          </a:xfrm>
          <a:custGeom>
            <a:avLst/>
            <a:gdLst/>
            <a:ahLst/>
            <a:cxnLst/>
            <a:rect r="r" b="b" t="t" l="l"/>
            <a:pathLst>
              <a:path h="6249948" w="13850300">
                <a:moveTo>
                  <a:pt x="0" y="0"/>
                </a:moveTo>
                <a:lnTo>
                  <a:pt x="13850300" y="0"/>
                </a:lnTo>
                <a:lnTo>
                  <a:pt x="13850300" y="6249948"/>
                </a:lnTo>
                <a:lnTo>
                  <a:pt x="0" y="62499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008691" y="-1216213"/>
            <a:ext cx="5147619" cy="4972132"/>
          </a:xfrm>
          <a:custGeom>
            <a:avLst/>
            <a:gdLst/>
            <a:ahLst/>
            <a:cxnLst/>
            <a:rect r="r" b="b" t="t" l="l"/>
            <a:pathLst>
              <a:path h="4972132" w="5147619">
                <a:moveTo>
                  <a:pt x="0" y="0"/>
                </a:moveTo>
                <a:lnTo>
                  <a:pt x="5147619" y="0"/>
                </a:lnTo>
                <a:lnTo>
                  <a:pt x="5147619" y="4972132"/>
                </a:lnTo>
                <a:lnTo>
                  <a:pt x="0" y="49721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028355" y="3718446"/>
            <a:ext cx="3259645" cy="6568554"/>
          </a:xfrm>
          <a:custGeom>
            <a:avLst/>
            <a:gdLst/>
            <a:ahLst/>
            <a:cxnLst/>
            <a:rect r="r" b="b" t="t" l="l"/>
            <a:pathLst>
              <a:path h="6568554" w="3259645">
                <a:moveTo>
                  <a:pt x="0" y="0"/>
                </a:moveTo>
                <a:lnTo>
                  <a:pt x="3259645" y="0"/>
                </a:lnTo>
                <a:lnTo>
                  <a:pt x="3259645" y="6568554"/>
                </a:lnTo>
                <a:lnTo>
                  <a:pt x="0" y="656855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226867" y="314515"/>
            <a:ext cx="9218095" cy="1504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608"/>
              </a:lnSpc>
            </a:pPr>
            <a:r>
              <a:rPr lang="en-US" b="true" sz="10400">
                <a:solidFill>
                  <a:srgbClr val="0B5276"/>
                </a:solidFill>
                <a:latin typeface="Poppins Bold"/>
                <a:ea typeface="Poppins Bold"/>
                <a:cs typeface="Poppins Bold"/>
                <a:sym typeface="Poppins Bold"/>
              </a:rPr>
              <a:t>MANFAAT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16482" y="2697691"/>
            <a:ext cx="14985563" cy="52053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924928" indent="-462464" lvl="1">
              <a:lnSpc>
                <a:spcPts val="6897"/>
              </a:lnSpc>
              <a:buFont typeface="Arial"/>
              <a:buChar char="•"/>
            </a:pPr>
            <a:r>
              <a:rPr lang="en-US" sz="4284">
                <a:solidFill>
                  <a:srgbClr val="0B5276"/>
                </a:solidFill>
                <a:latin typeface="Poppins"/>
                <a:ea typeface="Poppins"/>
                <a:cs typeface="Poppins"/>
                <a:sym typeface="Poppins"/>
              </a:rPr>
              <a:t> Respon Real-Time terhadap potensi banjir.</a:t>
            </a:r>
          </a:p>
          <a:p>
            <a:pPr algn="just" marL="924928" indent="-462464" lvl="1">
              <a:lnSpc>
                <a:spcPts val="6897"/>
              </a:lnSpc>
              <a:buFont typeface="Arial"/>
              <a:buChar char="•"/>
            </a:pPr>
            <a:r>
              <a:rPr lang="en-US" sz="4284">
                <a:solidFill>
                  <a:srgbClr val="0B527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4284">
                <a:solidFill>
                  <a:srgbClr val="0B5276"/>
                </a:solidFill>
                <a:latin typeface="Poppins"/>
                <a:ea typeface="Poppins"/>
                <a:cs typeface="Poppins"/>
                <a:sym typeface="Poppins"/>
              </a:rPr>
              <a:t>Kontrol Terpusat &amp; Mudah dari satu GUI.</a:t>
            </a:r>
          </a:p>
          <a:p>
            <a:pPr algn="just" marL="924928" indent="-462464" lvl="1">
              <a:lnSpc>
                <a:spcPts val="6897"/>
              </a:lnSpc>
              <a:buFont typeface="Arial"/>
              <a:buChar char="•"/>
            </a:pPr>
            <a:r>
              <a:rPr lang="en-US" sz="4284">
                <a:solidFill>
                  <a:srgbClr val="0B5276"/>
                </a:solidFill>
                <a:latin typeface="Poppins"/>
                <a:ea typeface="Poppins"/>
                <a:cs typeface="Poppins"/>
                <a:sym typeface="Poppins"/>
              </a:rPr>
              <a:t>Terintegrasi dengan IoT/SCADA untuk masa depan.</a:t>
            </a:r>
          </a:p>
          <a:p>
            <a:pPr algn="just" marL="924928" indent="-462464" lvl="1">
              <a:lnSpc>
                <a:spcPts val="6897"/>
              </a:lnSpc>
              <a:buFont typeface="Arial"/>
              <a:buChar char="•"/>
            </a:pPr>
            <a:r>
              <a:rPr lang="en-US" sz="4284">
                <a:solidFill>
                  <a:srgbClr val="0B5276"/>
                </a:solidFill>
                <a:latin typeface="Poppins"/>
                <a:ea typeface="Poppins"/>
                <a:cs typeface="Poppins"/>
                <a:sym typeface="Poppins"/>
              </a:rPr>
              <a:t>Desain Scalable &amp; mudah diadaptasi ke area baru.</a:t>
            </a:r>
          </a:p>
          <a:p>
            <a:pPr algn="just" marL="924928" indent="-462464" lvl="1">
              <a:lnSpc>
                <a:spcPts val="6897"/>
              </a:lnSpc>
              <a:buFont typeface="Arial"/>
              <a:buChar char="•"/>
            </a:pPr>
            <a:r>
              <a:rPr lang="en-US" sz="4284">
                <a:solidFill>
                  <a:srgbClr val="0B5276"/>
                </a:solidFill>
                <a:latin typeface="Poppins"/>
                <a:ea typeface="Poppins"/>
                <a:cs typeface="Poppins"/>
                <a:sym typeface="Poppins"/>
              </a:rPr>
              <a:t>Ramah Anggaran untuk implementasi massal.</a:t>
            </a:r>
          </a:p>
          <a:p>
            <a:pPr algn="just">
              <a:lnSpc>
                <a:spcPts val="6897"/>
              </a:lnSpc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889078" y="5143500"/>
            <a:ext cx="13850300" cy="6249948"/>
          </a:xfrm>
          <a:custGeom>
            <a:avLst/>
            <a:gdLst/>
            <a:ahLst/>
            <a:cxnLst/>
            <a:rect r="r" b="b" t="t" l="l"/>
            <a:pathLst>
              <a:path h="6249948" w="13850300">
                <a:moveTo>
                  <a:pt x="0" y="0"/>
                </a:moveTo>
                <a:lnTo>
                  <a:pt x="13850300" y="0"/>
                </a:lnTo>
                <a:lnTo>
                  <a:pt x="13850300" y="6249948"/>
                </a:lnTo>
                <a:lnTo>
                  <a:pt x="0" y="62499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008691" y="-1216213"/>
            <a:ext cx="5147619" cy="4972132"/>
          </a:xfrm>
          <a:custGeom>
            <a:avLst/>
            <a:gdLst/>
            <a:ahLst/>
            <a:cxnLst/>
            <a:rect r="r" b="b" t="t" l="l"/>
            <a:pathLst>
              <a:path h="4972132" w="5147619">
                <a:moveTo>
                  <a:pt x="0" y="0"/>
                </a:moveTo>
                <a:lnTo>
                  <a:pt x="5147619" y="0"/>
                </a:lnTo>
                <a:lnTo>
                  <a:pt x="5147619" y="4972132"/>
                </a:lnTo>
                <a:lnTo>
                  <a:pt x="0" y="49721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406412" y="737849"/>
            <a:ext cx="13475177" cy="1504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608"/>
              </a:lnSpc>
            </a:pPr>
            <a:r>
              <a:rPr lang="en-US" b="true" sz="10400">
                <a:solidFill>
                  <a:srgbClr val="0B5276"/>
                </a:solidFill>
                <a:latin typeface="Poppins Bold"/>
                <a:ea typeface="Poppins Bold"/>
                <a:cs typeface="Poppins Bold"/>
                <a:sym typeface="Poppins Bold"/>
              </a:rPr>
              <a:t>CARA KERJA SISTEM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0" y="2573420"/>
            <a:ext cx="18522992" cy="60527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802776" indent="-401388" lvl="1">
              <a:lnSpc>
                <a:spcPts val="5986"/>
              </a:lnSpc>
              <a:buAutoNum type="arabicPeriod" startAt="1"/>
            </a:pPr>
            <a:r>
              <a:rPr lang="en-US" sz="3718">
                <a:solidFill>
                  <a:srgbClr val="0B5276"/>
                </a:solidFill>
                <a:latin typeface="Poppins"/>
                <a:ea typeface="Poppins"/>
                <a:cs typeface="Poppins"/>
                <a:sym typeface="Poppins"/>
              </a:rPr>
              <a:t>Sensor membaca debit dan volume air secara berkala.</a:t>
            </a:r>
          </a:p>
          <a:p>
            <a:pPr algn="just" marL="802776" indent="-401388" lvl="1">
              <a:lnSpc>
                <a:spcPts val="5986"/>
              </a:lnSpc>
              <a:buAutoNum type="arabicPeriod" startAt="1"/>
            </a:pPr>
            <a:r>
              <a:rPr lang="en-US" sz="3718">
                <a:solidFill>
                  <a:srgbClr val="0B5276"/>
                </a:solidFill>
                <a:latin typeface="Poppins"/>
                <a:ea typeface="Poppins"/>
                <a:cs typeface="Poppins"/>
                <a:sym typeface="Poppins"/>
              </a:rPr>
              <a:t>Data dikirim ke mikrokontroler dan dibandingkan dengan nilai set point.</a:t>
            </a:r>
          </a:p>
          <a:p>
            <a:pPr algn="just" marL="802776" indent="-401388" lvl="1">
              <a:lnSpc>
                <a:spcPts val="5986"/>
              </a:lnSpc>
              <a:buAutoNum type="arabicPeriod" startAt="1"/>
            </a:pPr>
            <a:r>
              <a:rPr lang="en-US" sz="3718">
                <a:solidFill>
                  <a:srgbClr val="0B5276"/>
                </a:solidFill>
                <a:latin typeface="Poppins"/>
                <a:ea typeface="Poppins"/>
                <a:cs typeface="Poppins"/>
                <a:sym typeface="Poppins"/>
              </a:rPr>
              <a:t>Logika Kendali Otomatis:</a:t>
            </a:r>
          </a:p>
          <a:p>
            <a:pPr algn="just" marL="802776" indent="-401388" lvl="1">
              <a:lnSpc>
                <a:spcPts val="5986"/>
              </a:lnSpc>
              <a:buFont typeface="Arial"/>
              <a:buChar char="•"/>
            </a:pPr>
            <a:r>
              <a:rPr lang="en-US" sz="3718">
                <a:solidFill>
                  <a:srgbClr val="0B5276"/>
                </a:solidFill>
                <a:latin typeface="Poppins"/>
                <a:ea typeface="Poppins"/>
                <a:cs typeface="Poppins"/>
                <a:sym typeface="Poppins"/>
              </a:rPr>
              <a:t>Jika data melebihi ambang → Pompa ON</a:t>
            </a:r>
          </a:p>
          <a:p>
            <a:pPr algn="just" marL="802776" indent="-401388" lvl="1">
              <a:lnSpc>
                <a:spcPts val="5986"/>
              </a:lnSpc>
              <a:buFont typeface="Arial"/>
              <a:buChar char="•"/>
            </a:pPr>
            <a:r>
              <a:rPr lang="en-US" sz="3718">
                <a:solidFill>
                  <a:srgbClr val="0B5276"/>
                </a:solidFill>
                <a:latin typeface="Poppins"/>
                <a:ea typeface="Poppins"/>
                <a:cs typeface="Poppins"/>
                <a:sym typeface="Poppins"/>
              </a:rPr>
              <a:t>Jika data aman → Pompa OFF</a:t>
            </a:r>
          </a:p>
          <a:p>
            <a:pPr algn="just" marL="802776" indent="-401388" lvl="1">
              <a:lnSpc>
                <a:spcPts val="5986"/>
              </a:lnSpc>
              <a:buAutoNum type="arabicPeriod" startAt="1"/>
            </a:pPr>
            <a:r>
              <a:rPr lang="en-US" sz="3718">
                <a:solidFill>
                  <a:srgbClr val="0B5276"/>
                </a:solidFill>
                <a:latin typeface="Poppins"/>
                <a:ea typeface="Poppins"/>
                <a:cs typeface="Poppins"/>
                <a:sym typeface="Poppins"/>
              </a:rPr>
              <a:t>Status sistem ditampilkan pada GUI untuk monitoring real-time.</a:t>
            </a:r>
          </a:p>
          <a:p>
            <a:pPr algn="just" marL="802776" indent="-401388" lvl="1">
              <a:lnSpc>
                <a:spcPts val="5986"/>
              </a:lnSpc>
              <a:buAutoNum type="arabicPeriod" startAt="1"/>
            </a:pPr>
            <a:r>
              <a:rPr lang="en-US" sz="3718">
                <a:solidFill>
                  <a:srgbClr val="0B5276"/>
                </a:solidFill>
                <a:latin typeface="Poppins"/>
                <a:ea typeface="Poppins"/>
                <a:cs typeface="Poppins"/>
                <a:sym typeface="Poppins"/>
              </a:rPr>
              <a:t>Operator dapat melakukan manual override dari GUI bila dibutuhkan.</a:t>
            </a:r>
          </a:p>
          <a:p>
            <a:pPr algn="just">
              <a:lnSpc>
                <a:spcPts val="5986"/>
              </a:lnSpc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744896" y="-1018367"/>
            <a:ext cx="5147619" cy="4972132"/>
          </a:xfrm>
          <a:custGeom>
            <a:avLst/>
            <a:gdLst/>
            <a:ahLst/>
            <a:cxnLst/>
            <a:rect r="r" b="b" t="t" l="l"/>
            <a:pathLst>
              <a:path h="4972132" w="5147619">
                <a:moveTo>
                  <a:pt x="0" y="0"/>
                </a:moveTo>
                <a:lnTo>
                  <a:pt x="5147619" y="0"/>
                </a:lnTo>
                <a:lnTo>
                  <a:pt x="5147619" y="4972132"/>
                </a:lnTo>
                <a:lnTo>
                  <a:pt x="0" y="49721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80855" y="0"/>
            <a:ext cx="11278559" cy="17683528"/>
          </a:xfrm>
          <a:custGeom>
            <a:avLst/>
            <a:gdLst/>
            <a:ahLst/>
            <a:cxnLst/>
            <a:rect r="r" b="b" t="t" l="l"/>
            <a:pathLst>
              <a:path h="17683528" w="11278559">
                <a:moveTo>
                  <a:pt x="0" y="0"/>
                </a:moveTo>
                <a:lnTo>
                  <a:pt x="11278559" y="0"/>
                </a:lnTo>
                <a:lnTo>
                  <a:pt x="11278559" y="17683528"/>
                </a:lnTo>
                <a:lnTo>
                  <a:pt x="0" y="1768352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6735" r="0" b="-6735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001838" y="6152678"/>
            <a:ext cx="10134625" cy="4573249"/>
          </a:xfrm>
          <a:custGeom>
            <a:avLst/>
            <a:gdLst/>
            <a:ahLst/>
            <a:cxnLst/>
            <a:rect r="r" b="b" t="t" l="l"/>
            <a:pathLst>
              <a:path h="4573249" w="10134625">
                <a:moveTo>
                  <a:pt x="0" y="0"/>
                </a:moveTo>
                <a:lnTo>
                  <a:pt x="10134624" y="0"/>
                </a:lnTo>
                <a:lnTo>
                  <a:pt x="10134624" y="4573250"/>
                </a:lnTo>
                <a:lnTo>
                  <a:pt x="0" y="457325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2488017" y="4475980"/>
            <a:ext cx="13850300" cy="6249948"/>
          </a:xfrm>
          <a:custGeom>
            <a:avLst/>
            <a:gdLst/>
            <a:ahLst/>
            <a:cxnLst/>
            <a:rect r="r" b="b" t="t" l="l"/>
            <a:pathLst>
              <a:path h="6249948" w="13850300">
                <a:moveTo>
                  <a:pt x="0" y="0"/>
                </a:moveTo>
                <a:lnTo>
                  <a:pt x="13850300" y="0"/>
                </a:lnTo>
                <a:lnTo>
                  <a:pt x="13850300" y="6249948"/>
                </a:lnTo>
                <a:lnTo>
                  <a:pt x="0" y="624994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0">
            <a:off x="12730687" y="4374556"/>
            <a:ext cx="6415527" cy="6351371"/>
          </a:xfrm>
          <a:custGeom>
            <a:avLst/>
            <a:gdLst/>
            <a:ahLst/>
            <a:cxnLst/>
            <a:rect r="r" b="b" t="t" l="l"/>
            <a:pathLst>
              <a:path h="6351371" w="6415527">
                <a:moveTo>
                  <a:pt x="6415527" y="0"/>
                </a:moveTo>
                <a:lnTo>
                  <a:pt x="0" y="0"/>
                </a:lnTo>
                <a:lnTo>
                  <a:pt x="0" y="6351372"/>
                </a:lnTo>
                <a:lnTo>
                  <a:pt x="6415527" y="6351372"/>
                </a:lnTo>
                <a:lnTo>
                  <a:pt x="6415527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491877"/>
            <a:ext cx="10333583" cy="1130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56"/>
              </a:lnSpc>
            </a:pPr>
            <a:r>
              <a:rPr lang="en-US" b="true" sz="7800">
                <a:solidFill>
                  <a:srgbClr val="0B5276"/>
                </a:solidFill>
                <a:latin typeface="Poppins Bold"/>
                <a:ea typeface="Poppins Bold"/>
                <a:cs typeface="Poppins Bold"/>
                <a:sym typeface="Poppins Bold"/>
              </a:rPr>
              <a:t>ARSITEKTUR DESIGN 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617019" y="4088382"/>
            <a:ext cx="8336437" cy="5898029"/>
          </a:xfrm>
          <a:custGeom>
            <a:avLst/>
            <a:gdLst/>
            <a:ahLst/>
            <a:cxnLst/>
            <a:rect r="r" b="b" t="t" l="l"/>
            <a:pathLst>
              <a:path h="5898029" w="8336437">
                <a:moveTo>
                  <a:pt x="0" y="0"/>
                </a:moveTo>
                <a:lnTo>
                  <a:pt x="8336437" y="0"/>
                </a:lnTo>
                <a:lnTo>
                  <a:pt x="8336437" y="5898029"/>
                </a:lnTo>
                <a:lnTo>
                  <a:pt x="0" y="589802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80272" y="1368583"/>
            <a:ext cx="7217070" cy="5668813"/>
          </a:xfrm>
          <a:custGeom>
            <a:avLst/>
            <a:gdLst/>
            <a:ahLst/>
            <a:cxnLst/>
            <a:rect r="r" b="b" t="t" l="l"/>
            <a:pathLst>
              <a:path h="5668813" w="7217070">
                <a:moveTo>
                  <a:pt x="0" y="0"/>
                </a:moveTo>
                <a:lnTo>
                  <a:pt x="7217070" y="0"/>
                </a:lnTo>
                <a:lnTo>
                  <a:pt x="7217070" y="5668813"/>
                </a:lnTo>
                <a:lnTo>
                  <a:pt x="0" y="56688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212505" y="6724783"/>
            <a:ext cx="8362218" cy="3773451"/>
          </a:xfrm>
          <a:custGeom>
            <a:avLst/>
            <a:gdLst/>
            <a:ahLst/>
            <a:cxnLst/>
            <a:rect r="r" b="b" t="t" l="l"/>
            <a:pathLst>
              <a:path h="3773451" w="8362218">
                <a:moveTo>
                  <a:pt x="0" y="0"/>
                </a:moveTo>
                <a:lnTo>
                  <a:pt x="8362218" y="0"/>
                </a:lnTo>
                <a:lnTo>
                  <a:pt x="8362218" y="3773451"/>
                </a:lnTo>
                <a:lnTo>
                  <a:pt x="0" y="377345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074640" y="-1457366"/>
            <a:ext cx="5147619" cy="4972132"/>
          </a:xfrm>
          <a:custGeom>
            <a:avLst/>
            <a:gdLst/>
            <a:ahLst/>
            <a:cxnLst/>
            <a:rect r="r" b="b" t="t" l="l"/>
            <a:pathLst>
              <a:path h="4972132" w="5147619">
                <a:moveTo>
                  <a:pt x="0" y="0"/>
                </a:moveTo>
                <a:lnTo>
                  <a:pt x="5147618" y="0"/>
                </a:lnTo>
                <a:lnTo>
                  <a:pt x="5147618" y="4972132"/>
                </a:lnTo>
                <a:lnTo>
                  <a:pt x="0" y="497213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15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0">
            <a:off x="-254884" y="7604781"/>
            <a:ext cx="6243219" cy="2817253"/>
          </a:xfrm>
          <a:custGeom>
            <a:avLst/>
            <a:gdLst/>
            <a:ahLst/>
            <a:cxnLst/>
            <a:rect r="r" b="b" t="t" l="l"/>
            <a:pathLst>
              <a:path h="2817253" w="6243219">
                <a:moveTo>
                  <a:pt x="6243220" y="0"/>
                </a:moveTo>
                <a:lnTo>
                  <a:pt x="0" y="0"/>
                </a:lnTo>
                <a:lnTo>
                  <a:pt x="0" y="2817253"/>
                </a:lnTo>
                <a:lnTo>
                  <a:pt x="6243220" y="2817253"/>
                </a:lnTo>
                <a:lnTo>
                  <a:pt x="6243220" y="0"/>
                </a:lnTo>
                <a:close/>
              </a:path>
            </a:pathLst>
          </a:custGeom>
          <a:blipFill>
            <a:blip r:embed="rId4">
              <a:alphaModFix amt="1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0">
            <a:off x="5988336" y="7680981"/>
            <a:ext cx="6243219" cy="2817253"/>
          </a:xfrm>
          <a:custGeom>
            <a:avLst/>
            <a:gdLst/>
            <a:ahLst/>
            <a:cxnLst/>
            <a:rect r="r" b="b" t="t" l="l"/>
            <a:pathLst>
              <a:path h="2817253" w="6243219">
                <a:moveTo>
                  <a:pt x="6243219" y="0"/>
                </a:moveTo>
                <a:lnTo>
                  <a:pt x="0" y="0"/>
                </a:lnTo>
                <a:lnTo>
                  <a:pt x="0" y="2817253"/>
                </a:lnTo>
                <a:lnTo>
                  <a:pt x="6243219" y="2817253"/>
                </a:lnTo>
                <a:lnTo>
                  <a:pt x="6243219" y="0"/>
                </a:lnTo>
                <a:close/>
              </a:path>
            </a:pathLst>
          </a:custGeom>
          <a:blipFill>
            <a:blip r:embed="rId4">
              <a:alphaModFix amt="1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36174" y="66675"/>
            <a:ext cx="5461104" cy="11219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87"/>
              </a:lnSpc>
            </a:pPr>
            <a:r>
              <a:rPr lang="en-US" b="true" sz="7830">
                <a:solidFill>
                  <a:srgbClr val="0B5276"/>
                </a:solidFill>
                <a:latin typeface="Poppins Bold"/>
                <a:ea typeface="Poppins Bold"/>
                <a:cs typeface="Poppins Bold"/>
                <a:sym typeface="Poppins Bold"/>
              </a:rPr>
              <a:t>SKEMATIK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DAGlK2xi4-c</dc:identifier>
  <dcterms:modified xsi:type="dcterms:W3CDTF">2011-08-01T06:04:30Z</dcterms:modified>
  <cp:revision>1</cp:revision>
  <dc:title>PPT KEL 4 MIKRO </dc:title>
</cp:coreProperties>
</file>